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4" embedTrueTypeFonts="1" saveSubsetFonts="1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2098" r:id="rId3"/>
    <p:sldId id="1112" r:id="rId5"/>
    <p:sldId id="2057" r:id="rId6"/>
    <p:sldId id="2060" r:id="rId7"/>
    <p:sldId id="2058" r:id="rId8"/>
    <p:sldId id="2138" r:id="rId9"/>
    <p:sldId id="2061" r:id="rId10"/>
    <p:sldId id="2062" r:id="rId11"/>
    <p:sldId id="2063" r:id="rId12"/>
    <p:sldId id="2065" r:id="rId13"/>
    <p:sldId id="2068" r:id="rId14"/>
    <p:sldId id="2064" r:id="rId15"/>
    <p:sldId id="2069" r:id="rId16"/>
    <p:sldId id="2070" r:id="rId17"/>
    <p:sldId id="2071" r:id="rId18"/>
    <p:sldId id="2073" r:id="rId19"/>
    <p:sldId id="2075" r:id="rId20"/>
    <p:sldId id="2076" r:id="rId21"/>
    <p:sldId id="2074" r:id="rId22"/>
    <p:sldId id="2077" r:id="rId23"/>
    <p:sldId id="2079" r:id="rId24"/>
    <p:sldId id="2080" r:id="rId25"/>
    <p:sldId id="2082" r:id="rId26"/>
    <p:sldId id="2139" r:id="rId27"/>
    <p:sldId id="2084" r:id="rId28"/>
    <p:sldId id="2085" r:id="rId29"/>
    <p:sldId id="2086" r:id="rId30"/>
    <p:sldId id="2087" r:id="rId31"/>
    <p:sldId id="2088" r:id="rId32"/>
    <p:sldId id="2089" r:id="rId33"/>
    <p:sldId id="2090" r:id="rId34"/>
    <p:sldId id="2091" r:id="rId35"/>
    <p:sldId id="2092" r:id="rId36"/>
    <p:sldId id="2093" r:id="rId37"/>
  </p:sldIdLst>
  <p:sldSz cx="9144000" cy="6858000" type="screen4x3"/>
  <p:notesSz cx="6858000" cy="9144000"/>
  <p:embeddedFontLst>
    <p:embeddedFont>
      <p:font typeface="黑体" panose="02010609060101010101" pitchFamily="49" charset="-122"/>
      <p:regular r:id="rId43"/>
    </p:embeddedFont>
    <p:embeddedFont>
      <p:font typeface="Calibri" panose="020F0502020204030204"/>
      <p:regular r:id="rId44"/>
      <p:bold r:id="rId45"/>
      <p:italic r:id="rId46"/>
      <p:boldItalic r:id="rId47"/>
    </p:embeddedFont>
    <p:embeddedFont>
      <p:font typeface="等线 Light" panose="02010600030101010101" charset="-122"/>
      <p:regular r:id="rId48"/>
    </p:embeddedFont>
    <p:embeddedFont>
      <p:font typeface="Calibri Light" panose="020F0302020204030204" charset="0"/>
      <p:regular r:id="rId49"/>
      <p:italic r:id="rId50"/>
    </p:embeddedFont>
    <p:embeddedFont>
      <p:font typeface="等线" panose="02010600030101010101" charset="-122"/>
      <p:regular r:id="rId51"/>
    </p:embeddedFont>
  </p:embeddedFontLst>
  <p:custDataLst>
    <p:tags r:id="rId52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ng qingwu" initials="sq" lastIdx="14" clrIdx="0"/>
  <p:cmAuthor id="2" name="Administrator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61A0"/>
    <a:srgbClr val="3A63A1"/>
    <a:srgbClr val="E3E3E3"/>
    <a:srgbClr val="FAAA21"/>
    <a:srgbClr val="7995BF"/>
    <a:srgbClr val="00B0F1"/>
    <a:srgbClr val="D9112E"/>
    <a:srgbClr val="F17822"/>
    <a:srgbClr val="006DC0"/>
    <a:srgbClr val="2028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4" autoAdjust="0"/>
    <p:restoredTop sz="83511" autoAdjust="0"/>
  </p:normalViewPr>
  <p:slideViewPr>
    <p:cSldViewPr snapToGrid="0" showGuides="1">
      <p:cViewPr varScale="1">
        <p:scale>
          <a:sx n="94" d="100"/>
          <a:sy n="94" d="100"/>
        </p:scale>
        <p:origin x="2118" y="90"/>
      </p:cViewPr>
      <p:guideLst>
        <p:guide orient="horz" pos="2406"/>
        <p:guide pos="2854"/>
        <p:guide pos="40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gs" Target="tags/tag2.xml"/><Relationship Id="rId51" Type="http://schemas.openxmlformats.org/officeDocument/2006/relationships/font" Target="fonts/font9.fntdata"/><Relationship Id="rId50" Type="http://schemas.openxmlformats.org/officeDocument/2006/relationships/font" Target="fonts/font8.fntdata"/><Relationship Id="rId5" Type="http://schemas.openxmlformats.org/officeDocument/2006/relationships/slide" Target="slides/slide2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4F77F-5171-4133-B974-E6C3FB9860D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3AA1BF0-3AEE-49D4-883A-A557A733BD6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5E8086-5501-4AF9-B62F-E3CC9633F95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91D162-5CE8-46AE-8329-82B7EA1D14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AE5B16-0F33-4EE9-AE34-61D6763682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png"/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png"/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jpe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7.pn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8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4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0603" y="72254"/>
            <a:ext cx="2207999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reflection blurRad="6350" stA="53000" endA="300" endPos="35500" dir="5400000" sy="-90000" algn="bl" rotWithShape="0"/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应用安全</a:t>
            </a:r>
            <a:endParaRPr kumimoji="0" lang="zh-CN" altLang="en-US" sz="3200" b="0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reflection blurRad="6350" stA="53000" endA="300" endPos="35500" dir="5400000" sy="-90000" algn="bl" rotWithShape="0"/>
              </a:effectLst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94929" y="1991858"/>
            <a:ext cx="4752524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         </a:t>
            </a:r>
            <a:r>
              <a:rPr kumimoji="0" lang="zh-CN" alt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本节目录</a:t>
            </a:r>
            <a:endParaRPr kumimoji="0" lang="zh-CN" alt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060" y="2840990"/>
            <a:ext cx="5120640" cy="1753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defTabSz="914400">
              <a:lnSpc>
                <a:spcPct val="150000"/>
              </a:lnSpc>
              <a:buFont typeface="Wingdings" panose="05000000000000000000" pitchFamily="2" charset="2"/>
              <a:buChar char="n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lvl="1" defTabSz="914400"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n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跨站脚本攻击类型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lvl="1" defTabSz="914400"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修复跨站脚本漏洞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grpSp>
        <p:nvGrpSpPr>
          <p:cNvPr id="2" name="组合 64"/>
          <p:cNvGrpSpPr/>
          <p:nvPr/>
        </p:nvGrpSpPr>
        <p:grpSpPr>
          <a:xfrm>
            <a:off x="6447453" y="40158"/>
            <a:ext cx="2693826" cy="637672"/>
            <a:chOff x="6447453" y="40158"/>
            <a:chExt cx="2693826" cy="637672"/>
          </a:xfrm>
        </p:grpSpPr>
        <p:sp>
          <p:nvSpPr>
            <p:cNvPr id="35" name="文本框 34"/>
            <p:cNvSpPr txBox="1"/>
            <p:nvPr/>
          </p:nvSpPr>
          <p:spPr>
            <a:xfrm>
              <a:off x="7085125" y="199752"/>
              <a:ext cx="20561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rPr>
                <a:t>杭州师范大学</a:t>
              </a:r>
              <a:endParaRPr kumimoji="0" lang="en-US" altLang="zh-CN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rPr>
                <a:t>Hangzhou Normal University</a:t>
              </a:r>
              <a:endParaRPr kumimoji="0" lang="zh-CN" altLang="en-US" sz="1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7453" y="40158"/>
              <a:ext cx="637672" cy="637672"/>
            </a:xfrm>
            <a:prstGeom prst="rect">
              <a:avLst/>
            </a:prstGeom>
          </p:spPr>
        </p:pic>
      </p:grpSp>
      <p:sp>
        <p:nvSpPr>
          <p:cNvPr id="18" name="文本框 17"/>
          <p:cNvSpPr txBox="1"/>
          <p:nvPr/>
        </p:nvSpPr>
        <p:spPr>
          <a:xfrm>
            <a:off x="106045" y="779780"/>
            <a:ext cx="555688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F81BD"/>
              </a:buClr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CN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Web</a:t>
            </a: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应用安全——XSS</a:t>
            </a:r>
            <a:r>
              <a:rPr lang="zh-CN" altLang="en-US" sz="2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攻击与CSRF攻击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21285" y="1236345"/>
            <a:ext cx="491172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84955" y="2834005"/>
            <a:ext cx="483235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1" defTabSz="914400"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跨站请求伪造攻击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1" defTabSz="914400"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跨站请求伪造攻击实例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  <a:sym typeface="+mn-ea"/>
            </a:endParaRPr>
          </a:p>
          <a:p>
            <a:pPr lvl="1" defTabSz="914400">
              <a:lnSpc>
                <a:spcPct val="150000"/>
              </a:lnSpc>
              <a:buClr>
                <a:srgbClr val="4F81BD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  预防跨站请求伪造攻击</a:t>
            </a:r>
            <a:endParaRPr lang="zh-CN" altLang="en-US" sz="2400" dirty="0">
              <a:solidFill>
                <a:prstClr val="black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12420" y="1236345"/>
            <a:ext cx="32702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反射型XSS攻击实例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12165" y="1839595"/>
            <a:ext cx="6786880" cy="4552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输入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&lt;scr&lt;script&gt;ipt&gt;alert(‘SSS’)&lt;/script&gt;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，实现双写绕过。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85" y="3111500"/>
            <a:ext cx="4345940" cy="224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12165" y="2268855"/>
            <a:ext cx="6786880" cy="4552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输入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&lt;Script&gt;ipt&gt;alert(‘xxx’)&lt;/script&gt;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，实现大小写绕过。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8215" y="3117850"/>
            <a:ext cx="4210050" cy="2235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07340" y="1236345"/>
            <a:ext cx="24384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存储型XSS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94030" y="1839595"/>
            <a:ext cx="803719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攻击者提交一段XSS代码，被目标网站服务器接收并储存，成为某个URL正常页面的一部分，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当用户浏览包含此恶意代码的页面时，这段恶意代码就会被执行，从而造成XSS攻击。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8022" y="3390308"/>
            <a:ext cx="3433178" cy="344864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242570" y="1322070"/>
            <a:ext cx="3091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存储型XSS攻击实例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98450" y="2023745"/>
            <a:ext cx="84143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这里name栏存在字数限制，按F12查看源码，并修改最大长度限制。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60" y="3669030"/>
            <a:ext cx="3909695" cy="2284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820" y="3669030"/>
            <a:ext cx="3855085" cy="229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6565" y="1292225"/>
            <a:ext cx="316420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存储型XSS攻击实例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18820" y="1992630"/>
            <a:ext cx="779462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输入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&lt;script&gt;alert(1)&lt;/script&gt;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，发现攻击并不成功，正常显示了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alert(1)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21" y="3120556"/>
            <a:ext cx="6437176" cy="2326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681" y="3503923"/>
            <a:ext cx="5308399" cy="266319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86410" y="1303655"/>
            <a:ext cx="349567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存储型XSS攻击实例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63575" y="1963420"/>
            <a:ext cx="678688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查看源代码发现存在删除式过滤，可以尝试大小写绕过或者是双写绕过，也可以尝试没有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payload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0" y="3065780"/>
            <a:ext cx="5822301" cy="252590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48640" y="1381760"/>
            <a:ext cx="343598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存储型XSS攻击实例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41680" y="2105660"/>
            <a:ext cx="781304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尝试使用双写绕过，考虑到此前输入尖括号都被删除，使用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paylaod：&lt;scrip&lt;script&gt;t&gt;alert(1)&lt;/scrip&lt;script&gt;t&gt;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7" y="3820964"/>
            <a:ext cx="6522084" cy="243843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67360" y="1288415"/>
            <a:ext cx="28168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型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4530" y="1943735"/>
            <a:ext cx="834834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全称为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Document Objeet Model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，即文档对象模型，通常用于代表在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中的对象。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文档提供了结构化表示，并定义了如何通过脚本来访问文档结构。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的标签是一个个的节点，而这些节点则组成了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的整体结构：节点树。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7085" y="3931920"/>
            <a:ext cx="3706495" cy="2256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62280" y="1242060"/>
            <a:ext cx="240855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DOM型XSS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33400" y="1887220"/>
            <a:ext cx="816229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型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其实是一种特殊类型的反射型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，它是基于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文档对象模型的一种漏洞，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不需要与服务器端交互的，它只发生在客户端处理数据阶段。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6906" y="3721503"/>
            <a:ext cx="3858765" cy="204332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156" y="3669200"/>
            <a:ext cx="3609474" cy="2224019"/>
          </a:xfrm>
          <a:prstGeom prst="rect">
            <a:avLst/>
          </a:prstGeom>
        </p:spPr>
      </p:pic>
      <p:sp>
        <p:nvSpPr>
          <p:cNvPr id="4" name="箭头: 右 3"/>
          <p:cNvSpPr/>
          <p:nvPr/>
        </p:nvSpPr>
        <p:spPr>
          <a:xfrm>
            <a:off x="4052236" y="4629752"/>
            <a:ext cx="517043" cy="30800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8940" y="1289685"/>
            <a:ext cx="316357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7370" y="1934845"/>
            <a:ext cx="8020050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型的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与前两个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类型不同，没有用户输入的位置，只有下拉菜单可以选择。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421" y="3019376"/>
            <a:ext cx="4853940" cy="305864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7210" y="1290320"/>
            <a:ext cx="32505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72218" y="2032266"/>
            <a:ext cx="6786880" cy="858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查看源代码，可以看出页面本意是叫我们选择默认的语言，并且对default参数没有进行任何的过滤。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19458" name="Picture 2" descr="http://img.dengfm.com/15620622252353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" t="22148" r="1042" b="31412"/>
          <a:stretch>
            <a:fillRect/>
          </a:stretch>
        </p:blipFill>
        <p:spPr bwMode="auto">
          <a:xfrm>
            <a:off x="72624" y="2998672"/>
            <a:ext cx="6278880" cy="221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201" y="4557986"/>
            <a:ext cx="4484503" cy="188786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669925" y="1750695"/>
            <a:ext cx="7539355" cy="1273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XSS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，跨站脚本攻击(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Cross Site Script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，是指攻击者往Web页面里插入恶意的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代码，当用户访问该网页时，嵌入的恶意代码会在用户的浏览器上执行，从而达到攻击者的特殊目的。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6289" y="3207702"/>
            <a:ext cx="1841500" cy="203708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1026" name="Picture 2" descr="XSS on Google Search - Sanitizing HTML in The Client? - YouTub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454" y="3207702"/>
            <a:ext cx="4569279" cy="2570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420370" y="1238885"/>
            <a:ext cx="30911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的定义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7350" y="1235710"/>
            <a:ext cx="373824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4515" y="1870075"/>
            <a:ext cx="795718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当提交选项后，发现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有显示，可以尝试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拼接恶意代码。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90" y="2382309"/>
            <a:ext cx="6954220" cy="1124107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1285" y="3561080"/>
            <a:ext cx="784161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构造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代码将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default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后的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English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替换掉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  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&lt;script&gt;alert('zky50_test01')&lt;/script&gt;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5905" y="3556635"/>
            <a:ext cx="3491865" cy="21932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99440" y="5211445"/>
            <a:ext cx="4805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可以看到，注入的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脚本已经成功执行了。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5780" y="1278890"/>
            <a:ext cx="323850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DOM型XSS攻击实例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29970" y="2249805"/>
            <a:ext cx="6786880" cy="442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查看源代码，可以看到，脚本已经插入到了代码中。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33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2135" y="3202305"/>
            <a:ext cx="5016500" cy="2299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修复跨站脚本漏洞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61340" y="1292860"/>
            <a:ext cx="24352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XSS漏洞修复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61340" y="1942975"/>
            <a:ext cx="8189581" cy="4661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形成的原因是对输入、输出没有严格过滤，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需要将敏感字符过滤，即可修补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跨站漏洞。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对用户所有提交内容进行验证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验证内容包括查询关键字、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头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、post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数据等，如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 &gt;、&lt;img&gt;、&lt;a&gt;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在表单提交或者URL参数传递前都要对其进行转换编码，这样浏览器就不会对该标签进行解释执行，同时也不影响显示效果。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严格控制输入字符字数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通过限制长度强制截断进行防御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过滤特殊字符输入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多次过滤，例如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&lt;scrip&lt;script&gt;t&gt;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过滤掉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&lt;script&gt;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后还是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&lt;script&gt;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注意多个过滤器的先后次序。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5780" y="1290320"/>
            <a:ext cx="395605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跨站请求伪造</a:t>
            </a:r>
            <a:r>
              <a:rPr lang="zh-CN" altLang="en-US" dirty="0">
                <a:sym typeface="+mn-ea"/>
              </a:rPr>
              <a:t>攻击的定义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57555" y="3674745"/>
            <a:ext cx="500253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也可以这么理解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：攻击者盗用了你的身份，以你的名义发送恶意请求，对服务器来说这个请求是完全合法的，但是却完成了攻击者所期望的操作。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4525" y="2066925"/>
            <a:ext cx="784923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跨站请求伪造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（Cross-Site Request Forgery，CSRF）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，也被称为：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one click attack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session riding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，通常缩写为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，是一种对网站的恶意利用。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635" y="3326932"/>
            <a:ext cx="3146425" cy="196469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060" y="1838960"/>
            <a:ext cx="6398260" cy="4486275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25780" y="1278890"/>
            <a:ext cx="38322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跨站请求伪造攻击</a:t>
            </a:r>
            <a:r>
              <a:rPr lang="zh-CN" altLang="en-US" dirty="0">
                <a:sym typeface="+mn-ea"/>
              </a:rPr>
              <a:t>的原理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718819" y="2009775"/>
            <a:ext cx="7337525" cy="8707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攻击就是攻击者利用网站对用户网页浏览器的信任，挟持用户当前已登陆的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应用程序，去执行并非用户本意的操作。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1500" y="3675301"/>
            <a:ext cx="37039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攻击建立在浏览器与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服务器的会话中；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欺骗用户访问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；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21506" name="Picture 2" descr="https://bkimg.cdn.bcebos.com/pic/86d6277f9e2f0708efe75721e024b899a901f235?x-bce-process=image/watermark,image_d2F0ZXIvYmFpa2U4MA==,g_7,xp_5,yp_5/format,f_aut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351" y="3107236"/>
            <a:ext cx="4256204" cy="286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1500" y="1324610"/>
            <a:ext cx="473583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跨站请求伪造攻击</a:t>
            </a:r>
            <a:r>
              <a:rPr lang="zh-CN" altLang="en-US" dirty="0">
                <a:sym typeface="+mn-ea"/>
              </a:rPr>
              <a:t>的危害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806748" y="2058319"/>
            <a:ext cx="5226050" cy="1286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攻击者盗用用户身份，发送恶意请求。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窃取用户的隐私数据造成用户隐私泄露。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制造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蠕虫。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3820" y="3748405"/>
            <a:ext cx="5186680" cy="278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638175" y="1821815"/>
            <a:ext cx="811784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用户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打开浏览器，访问受信任网站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，输入用户名和密码请求登录网站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在用户信息通过验证后，网站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产生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信息并返回给浏览器，此时用户登录网站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成功，可以正常发送请求到网站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用户未退出网站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之前,在同一浏览器中，打开一个网页访问网站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9895" y="1267460"/>
            <a:ext cx="403479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CSRF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攻击的详细流程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9900" y="1976120"/>
            <a:ext cx="798512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网站B接收到用户请求后，返回一些攻击性代码，并发出一个请求要求访问第三方站点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;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浏览器在接收到这些攻击性代码后，根据网站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的请求，在用户不知情的情况下携带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信息，向网站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发出请求。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 algn="l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并不知道该请求其实是由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发起的，所以会根据用户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信息以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的权限处理该请求，导致来自网站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的请求被执行。</a:t>
            </a:r>
            <a:endParaRPr lang="zh-CN" altLang="en-US"/>
          </a:p>
          <a:p>
            <a:pPr marL="457200" indent="-457200" algn="l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l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23290" y="3611880"/>
            <a:ext cx="3089275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69900" y="2773045"/>
            <a:ext cx="7984490" cy="506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 algn="l">
              <a:lnSpc>
                <a:spcPct val="150000"/>
              </a:lnSpc>
              <a:buClr>
                <a:schemeClr val="accent1"/>
              </a:buClr>
              <a:buSzTx/>
              <a:buFont typeface="Wingdings" panose="05000000000000000000" pitchFamily="2" charset="2"/>
              <a:buChar char="l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418465" y="1244600"/>
            <a:ext cx="353568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CSRF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攻击的详细流程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80074" y="2794880"/>
            <a:ext cx="3409315" cy="2482215"/>
          </a:xfrm>
          <a:prstGeom prst="rect">
            <a:avLst/>
          </a:prstGeom>
        </p:spPr>
      </p:pic>
      <p:sp>
        <p:nvSpPr>
          <p:cNvPr id="14" name="Freeform 106"/>
          <p:cNvSpPr/>
          <p:nvPr/>
        </p:nvSpPr>
        <p:spPr bwMode="auto">
          <a:xfrm>
            <a:off x="4538799" y="256986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38799" y="257332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45122" y="1445097"/>
            <a:ext cx="7009130" cy="4552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那么要完成一次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攻击，最关键的步骤是？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689843" y="2306463"/>
            <a:ext cx="5080000" cy="858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en-US"/>
            </a:defPPr>
            <a:lvl1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  <a:defRPr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r>
              <a:rPr lang="zh-CN" altLang="en-US" dirty="0"/>
              <a:t>1.登录受信任网站A，并在本地生成Cookie。</a:t>
            </a:r>
            <a:endParaRPr lang="zh-CN" altLang="en-US" dirty="0"/>
          </a:p>
          <a:p>
            <a:r>
              <a:rPr lang="zh-CN" altLang="en-US" dirty="0"/>
              <a:t>2.在不登出A的情况下，访问危险网站B。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07019" y="3312737"/>
            <a:ext cx="5262824" cy="8758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如果不满足以上两个条件中的一个，是不是就不会受到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CSRF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攻击了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6400" y="4168140"/>
            <a:ext cx="6776085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	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你不能保证以下情况不会发生：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登录了一个网站后，不再打开一个页面并访问另外的网站。</a:t>
            </a:r>
            <a:endParaRPr lang="zh-CN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关闭浏览器后，本地的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Cookie</a:t>
            </a:r>
            <a:r>
              <a:rPr lang="zh-CN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立刻过期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，你上次的会话已经结束。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10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52450" y="1269365"/>
            <a:ext cx="308991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的原理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74370" y="1829435"/>
            <a:ext cx="791718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XSS攻击通过在网页中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嵌入客户端恶意脚本代码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，这些恶意代码一般由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JavaScript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语言编写的。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JavaScript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可以用来获取用户的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、改变网页内容和URL调转等。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因此，存在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漏洞的网站，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攻击者向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Web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页面中注入相应的代码，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有可能被攻击者盗取用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户Cookie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、网站挂马以及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蠕虫等。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1028" name="Picture 4" descr="https://raw.githubusercontent.com/lz109896/Web-datum/cd7903962895dc22e75e9345d36628101b07d018/XSS%20%E7%AE%80%E4%BB%8B%20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5" b="23231"/>
          <a:stretch>
            <a:fillRect/>
          </a:stretch>
        </p:blipFill>
        <p:spPr bwMode="auto">
          <a:xfrm>
            <a:off x="2038486" y="4045362"/>
            <a:ext cx="5061585" cy="2374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54954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55300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跨站请求伪造攻击实例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8155" y="1691640"/>
            <a:ext cx="7009130" cy="4552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首先，我们需要构建两个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html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页面：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1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4105" y="2425065"/>
            <a:ext cx="3859530" cy="128206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78155" y="4009390"/>
            <a:ext cx="786955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其中网页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作为核心攻击界面，是诱惑用户点击的，当用户点击它后，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作为点击跳转后的网页，可以伪造成各种网页，迷惑用户。当用户进入页面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后，被其内容所迷惑（点击重试）。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326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329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785" y="1722120"/>
            <a:ext cx="7009130" cy="858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用户点击后会进入2页面，作为跳转网页，迷惑用户，旨在不被暴露。如果不怕暴露，也可以做个404。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跨站请求伪造攻击实例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https://ask.qcloudimg.com/http-save/yehe-8630329/sfjvls5ybv.png?imageView2/2/w/162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350" y="3878016"/>
            <a:ext cx="4629150" cy="122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911350" y="2859924"/>
            <a:ext cx="3317127" cy="369332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&lt;h1&gt;welcome to my world!&lt;/h1&gt;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2752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2786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785" y="1671320"/>
            <a:ext cx="7009130" cy="4428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链接上也很明显的显示了本次操作：修改密码为123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456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跨站请求伪造攻击实例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30" y="2819315"/>
            <a:ext cx="8878539" cy="121937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4547" y="1682385"/>
            <a:ext cx="7468235" cy="12862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把这个链接复制下来，放入之前就准备好的1.html的代码里，然后把你希望的密码代替掉里面的“123”，例如我想要密码是“ZRL”，那么我就把“123”换成“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ZRL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”。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7702" y="4072807"/>
            <a:ext cx="7468235" cy="8583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修改后保存，这时候当用户再次点击1跳转2页面，好像就是一个很简单的页面跳转，但是其实密码已经被修改了。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跨站请求伪造攻击实例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V="1">
            <a:off x="121285" y="1235075"/>
            <a:ext cx="3832860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070610" y="3041690"/>
            <a:ext cx="6985131" cy="923330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&lt;a 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href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="2.html"&gt;&lt;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img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 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src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="http://127.0.0.1/vulnerabilities/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csrf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/?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password_new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ZRL&amp;password_conf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=</a:t>
            </a:r>
            <a:r>
              <a:rPr lang="en-US" altLang="zh-CN" dirty="0" err="1">
                <a:solidFill>
                  <a:srgbClr val="333333"/>
                </a:solidFill>
                <a:latin typeface="pingfang SC" panose="020B0400000000000000" charset="-122"/>
              </a:rPr>
              <a:t>ZRL&amp;Change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=Change#"&gt;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charset="-122"/>
              </a:rPr>
              <a:t>点击重试</a:t>
            </a:r>
            <a:r>
              <a:rPr lang="en-US" altLang="zh-CN" dirty="0">
                <a:solidFill>
                  <a:srgbClr val="333333"/>
                </a:solidFill>
                <a:latin typeface="pingfang SC" panose="020B0400000000000000" charset="-122"/>
              </a:rPr>
              <a:t>&lt;/a&gt;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预防跨站请求伪造攻击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85" y="1236345"/>
            <a:ext cx="3399155" cy="127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71805" y="1237615"/>
            <a:ext cx="8212455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二次确认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在调用某些功能时进行二次验证，如:在转账操作时，要求用户输入二次密码，在进行敏感操作时输入验证码。当设置了二次验证后，即使用户打开了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页面，也不会直接执行，而需要用户再次输入才可以完成攻击。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检查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 Referer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字段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头中有一个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Referer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字段，这个字段主要用来标明请求的来源于地址。通过校验该字段，就能知道请求是否是从本站发出的。因此拒绝一切非本站发出的请求，就能够有效地避免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CSRF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的跨站特性。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添加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认证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即标志，记号的意思也叫令牌。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HTTP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请求中以参数的形式加入一个随机产生的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，并在服务器端建立一个拦截器来验证该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，如果请求中没有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或者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Token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内容不正确，则拒绝该请求。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59105" y="1236345"/>
            <a:ext cx="293941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的流程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49605" y="1863725"/>
            <a:ext cx="752348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XSS攻击大致可以分为三步：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1.利用浏览器编写并注入恶意代码；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2.执行js取得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或执行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js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挂马；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    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3.通过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获取用户或者管理员权限，用户权限可以获取用户资料等信息，管理员权限则可以操作站点，获取站点数据。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842" y="4307522"/>
            <a:ext cx="4700905" cy="182372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黑体" panose="02010609060101010101" pitchFamily="49" charset="-122"/>
                <a:ea typeface="黑体" panose="02010609060101010101" pitchFamily="49" charset="-122"/>
                <a:sym typeface="+mn-ea"/>
              </a:rPr>
              <a:t>跨站脚本攻击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31800" y="1301115"/>
            <a:ext cx="2969260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的危害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72160" y="2011045"/>
            <a:ext cx="7844155" cy="2584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盗取用户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：攻击者利用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在网页中插入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窃取的恶意脚本，一旦用户访问该网页，恶意脚本就会自动执行并把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Cookie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发送给攻击者。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网站挂马：攻击者利用漏洞制作木马服务器，将木马服务器的URL插入到一个存在XSS漏洞的正常Web服务器中。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XSS蠕虫：借助Ajax技术实现对Web应用程序中存在的XSS漏洞进行自动化利用、传播的蠕虫病毒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24155" y="72390"/>
            <a:ext cx="350901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" y="4811395"/>
            <a:ext cx="2311400" cy="192024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9255" y="1247775"/>
            <a:ext cx="35553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分类</a:t>
            </a:r>
            <a:endParaRPr lang="zh-CN" altLang="en-US" dirty="0"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>
            <p:custDataLst>
              <p:tags r:id="rId3"/>
            </p:custDataLst>
          </p:nvPr>
        </p:nvGraphicFramePr>
        <p:xfrm>
          <a:off x="306705" y="2318385"/>
          <a:ext cx="8530590" cy="37325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0400"/>
                <a:gridCol w="6600190"/>
              </a:tblGrid>
              <a:tr h="636905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类型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dirty="0">
                          <a:latin typeface="黑体" panose="02010609060101010101" pitchFamily="49" charset="-122"/>
                          <a:ea typeface="黑体" panose="02010609060101010101" pitchFamily="49" charset="-122"/>
                        </a:rPr>
                        <a:t>说明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734695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反射型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当用户访问一个带有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代码的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URL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请求时，服务器端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先接受处理后再发送代码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到浏览器，浏览器解析数据后，最终造成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漏洞。也就是说，黑客往往需要诱使用户点击链接，才能成功，也叫“非持久型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”。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734695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存储型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/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服务器端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接收并存储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攻击者的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代码，当用户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再次访问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某个页面时浏览器才会解析代码造成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攻击。也就是会把的输入数据“存储”在服务器端，具有很强的稳定性，也叫持久型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。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</a:tr>
              <a:tr h="992505">
                <a:tc>
                  <a:txBody>
                    <a:bodyPr/>
                    <a:p>
                      <a:pPr algn="ctr">
                        <a:lnSpc>
                          <a:spcPct val="250000"/>
                        </a:lnSpc>
                      </a:pP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DOM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型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endParaRPr lang="zh-CN" altLang="en-US" dirty="0">
                        <a:latin typeface="黑体" panose="02010609060101010101" pitchFamily="49" charset="-122"/>
                        <a:ea typeface="黑体" panose="02010609060101010101" pitchFamily="49" charset="-122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 fontAlgn="auto"/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DOM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可以为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JS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提供对象的位置，进而改变某个对象或者页面。通过修改网页的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DOM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节点形成的</a:t>
                      </a:r>
                      <a:r>
                        <a:rPr lang="en-US" altLang="zh-CN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XSS</a:t>
                      </a:r>
                      <a:r>
                        <a:rPr lang="zh-CN" altLang="en-US" sz="1800" dirty="0">
                          <a:latin typeface="黑体" panose="02010609060101010101" pitchFamily="49" charset="-122"/>
                          <a:ea typeface="黑体" panose="02010609060101010101" pitchFamily="49" charset="-122"/>
                          <a:sym typeface="+mn-ea"/>
                        </a:rPr>
                        <a:t>称之为</a:t>
                      </a:r>
                      <a:r>
                        <a:rPr lang="en-US" altLang="zh-CN" sz="18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DOM Based XSS</a:t>
                      </a:r>
                      <a:r>
                        <a:rPr lang="zh-CN" altLang="en-US" sz="1800" dirty="0"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  <a:sym typeface="+mn-ea"/>
                        </a:rPr>
                        <a:t>。</a:t>
                      </a:r>
                      <a:endParaRPr lang="zh-CN" altLang="en-US" sz="1800" dirty="0"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9255" y="1247775"/>
            <a:ext cx="35553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跨站脚本攻击</a:t>
            </a:r>
            <a:r>
              <a:rPr lang="zh-CN" altLang="en-US" dirty="0">
                <a:sym typeface="+mn-ea"/>
              </a:rPr>
              <a:t>分类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41218" y="1904332"/>
            <a:ext cx="7683682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反射型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非持久型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通过诱导用户去点击一些带有恶意脚本参数的 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URL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而发起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存储型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持久型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不需要交互也能触发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DOM型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不依赖于服务端参与解析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914400" lvl="1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ü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浏览器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客户端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DOM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解析时直接触发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457200" indent="-45720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Char char="l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66395" y="1290955"/>
            <a:ext cx="260032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反射型XSS</a:t>
            </a:r>
            <a:endParaRPr lang="zh-CN" altLang="en-US" dirty="0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6415" y="1839595"/>
            <a:ext cx="768413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恶意代码并没有保存在目标网站中，一般是攻击者通过特定的手法构造一个包含XSS代码的URL，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当用户访问此类URL请求时，服务器端接收数据后处理，然后把带有XSS代码的数据发送到浏览器，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浏览器解析这段带有XSS代码的数据后，最终造成XSS的攻击。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这个过程就像一次反射，故称为反射型</a:t>
            </a:r>
            <a:r>
              <a:rPr lang="zh-CN" altLang="en-US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XSS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。</a:t>
            </a:r>
            <a:endParaRPr lang="zh-CN" altLang="en-US" dirty="0"/>
          </a:p>
          <a:p>
            <a:pPr marL="285750" indent="-285750">
              <a:lnSpc>
                <a:spcPct val="150000"/>
              </a:lnSpc>
              <a:buClr>
                <a:schemeClr val="accent1"/>
              </a:buClr>
              <a:buFont typeface="Wingdings" panose="05000000000000000000" charset="0"/>
              <a:buChar char=""/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5975" y="4347845"/>
            <a:ext cx="640080" cy="50673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l="1296" b="2649"/>
          <a:stretch>
            <a:fillRect/>
          </a:stretch>
        </p:blipFill>
        <p:spPr>
          <a:xfrm>
            <a:off x="5717540" y="3996055"/>
            <a:ext cx="3350895" cy="286194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6"/>
          <p:cNvSpPr/>
          <p:nvPr/>
        </p:nvSpPr>
        <p:spPr bwMode="auto">
          <a:xfrm>
            <a:off x="4569279" y="2834023"/>
            <a:ext cx="0" cy="6923"/>
          </a:xfrm>
          <a:custGeom>
            <a:avLst/>
            <a:gdLst>
              <a:gd name="T0" fmla="*/ 0 h 1"/>
              <a:gd name="T1" fmla="*/ 1 h 1"/>
              <a:gd name="T2" fmla="*/ 1 h 1"/>
              <a:gd name="T3" fmla="*/ 0 h 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1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1"/>
                  <a:pt x="0" y="1"/>
                </a:cubicBezTo>
                <a:lnTo>
                  <a:pt x="0" y="0"/>
                </a:ln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5" name="Freeform 107"/>
          <p:cNvSpPr/>
          <p:nvPr/>
        </p:nvSpPr>
        <p:spPr bwMode="auto">
          <a:xfrm>
            <a:off x="4569279" y="2837483"/>
            <a:ext cx="0" cy="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EE1C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 sz="1350"/>
          </a:p>
        </p:txBody>
      </p:sp>
      <p:sp>
        <p:nvSpPr>
          <p:cNvPr id="16" name="矩形 15"/>
          <p:cNvSpPr/>
          <p:nvPr/>
        </p:nvSpPr>
        <p:spPr>
          <a:xfrm>
            <a:off x="-2721" y="3658"/>
            <a:ext cx="9144000" cy="693218"/>
          </a:xfrm>
          <a:prstGeom prst="rect">
            <a:avLst/>
          </a:prstGeom>
          <a:solidFill>
            <a:srgbClr val="006DC0"/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350"/>
          </a:p>
        </p:txBody>
      </p:sp>
      <p:sp>
        <p:nvSpPr>
          <p:cNvPr id="35" name="文本框 34"/>
          <p:cNvSpPr txBox="1"/>
          <p:nvPr/>
        </p:nvSpPr>
        <p:spPr>
          <a:xfrm>
            <a:off x="7085125" y="199752"/>
            <a:ext cx="2056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杭州师范大学</a:t>
            </a:r>
            <a:endParaRPr lang="en-US" altLang="zh-CN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1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Hangzhou Normal University</a:t>
            </a:r>
            <a:endParaRPr lang="zh-CN" altLang="en-US" sz="120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7453" y="40158"/>
            <a:ext cx="637672" cy="63767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854" y="779977"/>
            <a:ext cx="4463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跨站脚本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攻击的类型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Clr>
                <a:schemeClr val="accent1"/>
              </a:buClr>
              <a:buFont typeface="Wingdings" panose="05000000000000000000" pitchFamily="2" charset="2"/>
              <a:buChar char="Ø"/>
            </a:pP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121299" y="1236220"/>
            <a:ext cx="3090765" cy="0"/>
          </a:xfrm>
          <a:prstGeom prst="line">
            <a:avLst/>
          </a:prstGeom>
          <a:ln w="2857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00380" y="1316355"/>
            <a:ext cx="3136265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indent="0">
              <a:lnSpc>
                <a:spcPct val="150000"/>
              </a:lnSpc>
              <a:buClr>
                <a:schemeClr val="accent1"/>
              </a:buClr>
              <a:buFont typeface="Wingdings" panose="05000000000000000000" pitchFamily="2" charset="2"/>
              <a:buNone/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>
                <a:sym typeface="+mn-ea"/>
              </a:rPr>
              <a:t>反射型XSS攻击实例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926465" y="1958975"/>
            <a:ext cx="78035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  <a:sym typeface="+mn-ea"/>
              </a:rPr>
              <a:t>查看源代码，运用了黑名单，使用str_replace函数将输入的&lt;script&gt;删除，因此采用双写绕过或大小写混淆绕过防护机制。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500" y="6325235"/>
            <a:ext cx="2600960" cy="5137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168" y="3648097"/>
            <a:ext cx="6868484" cy="226726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385" y="72390"/>
            <a:ext cx="4735830" cy="560705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algn="ctr"/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XSS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攻击与</a:t>
            </a:r>
            <a:r>
              <a:rPr lang="en-US" altLang="zh-CN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CRSF</a:t>
            </a:r>
            <a:r>
              <a:rPr lang="zh-CN" altLang="en-US" sz="3200" dirty="0">
                <a:ln w="0"/>
                <a:solidFill>
                  <a:schemeClr val="bg1"/>
                </a:solidFill>
                <a:effectLst>
                  <a:reflection blurRad="6350" stA="53000" endA="300" endPos="35500" dir="5400000" sy="-90000" algn="bl" rotWithShape="0"/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攻击</a:t>
            </a:r>
            <a:endParaRPr lang="zh-CN" altLang="en-US" sz="3200" dirty="0">
              <a:ln w="0"/>
              <a:solidFill>
                <a:schemeClr val="bg1"/>
              </a:solidFill>
              <a:effectLst>
                <a:reflection blurRad="6350" stA="53000" endA="300" endPos="35500" dir="5400000" sy="-90000" algn="bl" rotWithShape="0"/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fade/>
  </p:transition>
</p:sld>
</file>

<file path=ppt/tags/tag1.xml><?xml version="1.0" encoding="utf-8"?>
<p:tagLst xmlns:p="http://schemas.openxmlformats.org/presentationml/2006/main">
  <p:tag name="KSO_WM_UNIT_TABLE_BEAUTIFY" val="smartTable{96eeb119-ab49-400a-9416-396101b561dc}"/>
</p:tagLst>
</file>

<file path=ppt/tags/tag2.xml><?xml version="1.0" encoding="utf-8"?>
<p:tagLst xmlns:p="http://schemas.openxmlformats.org/presentationml/2006/main">
  <p:tag name="KSO_WM_DOC_GUID" val="{ccd299b2-a85e-4021-bca8-c9ca3aef6bdb}"/>
  <p:tag name="COMMONDATA" val="eyJoZGlkIjoiZTliYjE0NTFiYWZiMjQxODM2OGJhNzE0ZTdiYmM3NmUifQ=="/>
  <p:tag name="KSO_WPP_MARK_KEY" val="a3d724ad-0b4f-4b50-9098-625f46a23e9f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5901</Words>
  <Application>WPS 演示</Application>
  <PresentationFormat>全屏显示(4:3)</PresentationFormat>
  <Paragraphs>493</Paragraphs>
  <Slides>34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8" baseType="lpstr">
      <vt:lpstr>Arial</vt:lpstr>
      <vt:lpstr>宋体</vt:lpstr>
      <vt:lpstr>Wingdings</vt:lpstr>
      <vt:lpstr>黑体</vt:lpstr>
      <vt:lpstr>微软雅黑</vt:lpstr>
      <vt:lpstr>Calibri</vt:lpstr>
      <vt:lpstr>Times New Roman</vt:lpstr>
      <vt:lpstr>Wingdings</vt:lpstr>
      <vt:lpstr>Arial Unicode MS</vt:lpstr>
      <vt:lpstr>等线 Light</vt:lpstr>
      <vt:lpstr>Calibri Light</vt:lpstr>
      <vt:lpstr>等线</vt:lpstr>
      <vt:lpstr>pingfang SC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贺镕庄</dc:creator>
  <cp:lastModifiedBy>Sun</cp:lastModifiedBy>
  <cp:revision>946</cp:revision>
  <dcterms:created xsi:type="dcterms:W3CDTF">2022-07-31T11:25:00Z</dcterms:created>
  <dcterms:modified xsi:type="dcterms:W3CDTF">2022-12-04T13:20:58Z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C8EFC843E1EC49DB85CEBB54FAA33719</vt:lpwstr>
  </property>
</Properties>
</file>